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8" r:id="rId2"/>
    <p:sldId id="311" r:id="rId3"/>
    <p:sldId id="312" r:id="rId4"/>
    <p:sldId id="256" r:id="rId5"/>
    <p:sldId id="314" r:id="rId6"/>
    <p:sldId id="310" r:id="rId7"/>
    <p:sldId id="290" r:id="rId8"/>
    <p:sldId id="315" r:id="rId9"/>
    <p:sldId id="316" r:id="rId10"/>
    <p:sldId id="318" r:id="rId11"/>
    <p:sldId id="317" r:id="rId12"/>
    <p:sldId id="322" r:id="rId13"/>
    <p:sldId id="323" r:id="rId14"/>
    <p:sldId id="319" r:id="rId15"/>
    <p:sldId id="321" r:id="rId16"/>
    <p:sldId id="313" r:id="rId17"/>
    <p:sldId id="302" r:id="rId18"/>
    <p:sldId id="309" r:id="rId19"/>
    <p:sldId id="285" r:id="rId20"/>
    <p:sldId id="286" r:id="rId21"/>
    <p:sldId id="280" r:id="rId22"/>
    <p:sldId id="288" r:id="rId23"/>
    <p:sldId id="291" r:id="rId24"/>
    <p:sldId id="293" r:id="rId25"/>
    <p:sldId id="295" r:id="rId26"/>
    <p:sldId id="297" r:id="rId27"/>
    <p:sldId id="305" r:id="rId28"/>
  </p:sldIdLst>
  <p:sldSz cx="9144000" cy="5715000" type="screen16x1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9" autoAdjust="0"/>
  </p:normalViewPr>
  <p:slideViewPr>
    <p:cSldViewPr snapToGrid="0">
      <p:cViewPr varScale="1">
        <p:scale>
          <a:sx n="96" d="100"/>
          <a:sy n="96" d="100"/>
        </p:scale>
        <p:origin x="1094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D16AE-DB27-42C3-BA7A-CC2743F5F182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B7907-1D39-4EDA-91BC-B4C1DB416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9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907-1D39-4EDA-91BC-B4C1DB4167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5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4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3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6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2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0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9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6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slide" Target="slide2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2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slide" Target="slide2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slide" Target="slide26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649" y="176561"/>
            <a:ext cx="58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9" y="176561"/>
            <a:ext cx="8149896" cy="5220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821" y="97048"/>
            <a:ext cx="72929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          </a:t>
            </a:r>
            <a:r>
              <a:rPr lang="ru-RU" sz="3600" b="1" dirty="0">
                <a:solidFill>
                  <a:srgbClr val="0070C0"/>
                </a:solidFill>
              </a:rPr>
              <a:t>ВИДЫ    ИСКУССТВА</a:t>
            </a:r>
            <a:br>
              <a:rPr lang="ru-RU" b="1" dirty="0">
                <a:solidFill>
                  <a:srgbClr val="0070C0"/>
                </a:solidFill>
              </a:rPr>
            </a:br>
            <a:br>
              <a:rPr lang="ru-RU" b="1" dirty="0">
                <a:solidFill>
                  <a:srgbClr val="0070C0"/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800" dirty="0"/>
          </a:p>
          <a:p>
            <a:br>
              <a:rPr lang="ru-RU" dirty="0"/>
            </a:br>
            <a:r>
              <a:rPr lang="ru-RU" dirty="0"/>
              <a:t>     </a:t>
            </a:r>
            <a:r>
              <a:rPr lang="ru-RU" sz="1600" dirty="0"/>
              <a:t>Музыкальный руководитель: </a:t>
            </a:r>
          </a:p>
          <a:p>
            <a:r>
              <a:rPr lang="ru-RU" sz="1600" dirty="0"/>
              <a:t>      </a:t>
            </a:r>
            <a:r>
              <a:rPr lang="ru-RU" sz="1600" dirty="0" err="1"/>
              <a:t>Шолкова</a:t>
            </a:r>
            <a:r>
              <a:rPr lang="ru-RU" sz="1600" dirty="0"/>
              <a:t> Е.Н</a:t>
            </a:r>
          </a:p>
        </p:txBody>
      </p:sp>
    </p:spTree>
    <p:extLst>
      <p:ext uri="{BB962C8B-B14F-4D97-AF65-F5344CB8AC3E}">
        <p14:creationId xmlns:p14="http://schemas.microsoft.com/office/powerpoint/2010/main" val="22063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Рисунок 3" descr="http://neldekstop.ru/uploads/images/g/r/a/grafika_foto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7" y="409735"/>
            <a:ext cx="7319865" cy="4895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5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Рисунок 5" descr="http://images.myshared.ru/5/406276/slide_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0" y="449492"/>
            <a:ext cx="7632847" cy="4816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83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Рисунок 3" descr="https://upload.wikimedia.org/wikipedia/commons/thumb/9/9f/Bronze_Horseman002.jpg/220px-Bronze_Horseman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43" y="119270"/>
            <a:ext cx="471459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17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Рисунок 3" descr="http://900igr.net/datas/izo/Vidy-izobrazitelnogo-iskusstva-1-klass/0006-006-Arkhitektu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6606886" cy="481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62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Рисунок 3" descr="6b253e99263572bcd4135befda20de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467" y="556151"/>
            <a:ext cx="7949735" cy="44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Рисунок 3" descr="http://900igr.net/datas/mkhk/Vidy-iskusstv/0008-008-Dp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7463"/>
            <a:ext cx="7406883" cy="476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97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649" y="176561"/>
            <a:ext cx="58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9130" y="519461"/>
            <a:ext cx="467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Искусство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7238" y="1004456"/>
            <a:ext cx="7356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endParaRPr lang="ru-RU" sz="3600" dirty="0"/>
          </a:p>
        </p:txBody>
      </p:sp>
      <p:pic>
        <p:nvPicPr>
          <p:cNvPr id="6" name="Рисунок 5" descr="6b253e99263572bcd4135befda20de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963" y="2922299"/>
            <a:ext cx="4694637" cy="2641515"/>
          </a:xfrm>
          <a:prstGeom prst="rect">
            <a:avLst/>
          </a:prstGeom>
        </p:spPr>
      </p:pic>
      <p:pic>
        <p:nvPicPr>
          <p:cNvPr id="10" name="Рисунок 9" descr="SurikovSnowFort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200" y="255150"/>
            <a:ext cx="4593600" cy="2545620"/>
          </a:xfrm>
          <a:prstGeom prst="rect">
            <a:avLst/>
          </a:prstGeom>
        </p:spPr>
      </p:pic>
      <p:pic>
        <p:nvPicPr>
          <p:cNvPr id="12" name="Рисунок 11" descr="1280px-The_Bronze_Horseman_(St._Petersburg,_Russia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9600" y="1437177"/>
            <a:ext cx="3765600" cy="27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649" y="176561"/>
            <a:ext cx="58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06487" y="1143000"/>
            <a:ext cx="5783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/>
          </a:p>
          <a:p>
            <a:r>
              <a:rPr lang="ru-RU" sz="6000" b="1" i="1" dirty="0">
                <a:solidFill>
                  <a:srgbClr val="FF0000"/>
                </a:solidFill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20629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6872" y="150090"/>
            <a:ext cx="517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Пространственные виды </a:t>
            </a:r>
            <a:r>
              <a:rPr lang="ru-RU" sz="3200" b="1" i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искуства</a:t>
            </a:r>
            <a:endParaRPr lang="ru-RU" sz="32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796145" y="1090080"/>
            <a:ext cx="5347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>
                <a:solidFill>
                  <a:srgbClr val="00B050"/>
                </a:solidFill>
                <a:cs typeface="Times New Roman" pitchFamily="18" charset="0"/>
              </a:rPr>
              <a:t>Живопись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30" y="2597725"/>
            <a:ext cx="856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                 </a:t>
            </a:r>
            <a:endParaRPr lang="ru-RU" sz="3600" dirty="0"/>
          </a:p>
        </p:txBody>
      </p:sp>
      <p:pic>
        <p:nvPicPr>
          <p:cNvPr id="7" name="Рисунок 6" descr="maxresdefaul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9275" y="2794004"/>
            <a:ext cx="5053707" cy="273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искобол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9054" y="2553120"/>
            <a:ext cx="1985746" cy="3048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863a9684e42d8c6c9e9401cb8b05e84f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924" y="139009"/>
            <a:ext cx="3480950" cy="235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649" y="176561"/>
            <a:ext cx="58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15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982" y="184728"/>
            <a:ext cx="599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Жанры живописи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676401" y="427184"/>
            <a:ext cx="5347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u="sng" dirty="0">
                <a:solidFill>
                  <a:srgbClr val="0070C0"/>
                </a:solidFill>
                <a:cs typeface="Times New Roman" pitchFamily="18" charset="0"/>
              </a:rPr>
              <a:t>Пейзаж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530" y="2597725"/>
            <a:ext cx="856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                 </a:t>
            </a:r>
            <a:endParaRPr lang="ru-RU" sz="3600" dirty="0"/>
          </a:p>
        </p:txBody>
      </p:sp>
      <p:pic>
        <p:nvPicPr>
          <p:cNvPr id="14" name="Рисунок 13" descr="1404218732_pamyatnik-surikovu-v-krasnoyarsk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r="7871" b="10898"/>
          <a:stretch>
            <a:fillRect/>
          </a:stretch>
        </p:blipFill>
        <p:spPr>
          <a:xfrm>
            <a:off x="3423806" y="2112934"/>
            <a:ext cx="2219550" cy="300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Чисто-ручной-росписью-вертикальные-картина-маслом-нож-живопись-пейзаж-современная-настенная-живопись-абстрактная-живопись-маслом-парусн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3590" y="1639456"/>
            <a:ext cx="3081253" cy="3778364"/>
          </a:xfrm>
          <a:prstGeom prst="rect">
            <a:avLst/>
          </a:prstGeom>
        </p:spPr>
      </p:pic>
      <p:pic>
        <p:nvPicPr>
          <p:cNvPr id="16" name="Рисунок 15" descr="130705030635(1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797122"/>
            <a:ext cx="2985656" cy="34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7720" y="388620"/>
            <a:ext cx="235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>
                <a:solidFill>
                  <a:srgbClr val="0070C0"/>
                </a:solidFill>
              </a:rPr>
              <a:t>Портрет</a:t>
            </a:r>
          </a:p>
        </p:txBody>
      </p:sp>
      <p:pic>
        <p:nvPicPr>
          <p:cNvPr id="3" name="Рисунок 2" descr="13070502560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310" y="2995766"/>
            <a:ext cx="3897630" cy="26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ончаловский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680" y="129404"/>
            <a:ext cx="3119474" cy="278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0705032334(1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1174" y="1565910"/>
            <a:ext cx="3434215" cy="388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030" y="868680"/>
            <a:ext cx="3885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>
                <a:solidFill>
                  <a:srgbClr val="0070C0"/>
                </a:solidFill>
              </a:rPr>
              <a:t>в) Натюрморт</a:t>
            </a:r>
          </a:p>
        </p:txBody>
      </p:sp>
      <p:pic>
        <p:nvPicPr>
          <p:cNvPr id="6" name="Рисунок 5" descr="13070503233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2771460"/>
            <a:ext cx="4514851" cy="2943540"/>
          </a:xfrm>
          <a:prstGeom prst="rect">
            <a:avLst/>
          </a:prstGeom>
        </p:spPr>
      </p:pic>
      <p:pic>
        <p:nvPicPr>
          <p:cNvPr id="7" name="Рисунок 6" descr="picture10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" y="154305"/>
            <a:ext cx="3421380" cy="2566035"/>
          </a:xfrm>
          <a:prstGeom prst="rect">
            <a:avLst/>
          </a:prstGeom>
        </p:spPr>
      </p:pic>
      <p:pic>
        <p:nvPicPr>
          <p:cNvPr id="8" name="Рисунок 7" descr="130705031559(2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1093" y="2566036"/>
            <a:ext cx="4041457" cy="30167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0310" y="228600"/>
            <a:ext cx="541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>
                <a:solidFill>
                  <a:srgbClr val="00B050"/>
                </a:solidFill>
              </a:rPr>
              <a:t> Графика</a:t>
            </a:r>
          </a:p>
        </p:txBody>
      </p:sp>
      <p:pic>
        <p:nvPicPr>
          <p:cNvPr id="4" name="Рисунок 3" descr="Чисто-ручной-росписью-вертикальные-картина-маслом-нож-живопись-пейзаж-современная-настенная-живопись-абстрактная-живопись-маслом-парусн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316" y="1066800"/>
            <a:ext cx="3057524" cy="4198619"/>
          </a:xfrm>
          <a:prstGeom prst="rect">
            <a:avLst/>
          </a:prstGeom>
        </p:spPr>
      </p:pic>
      <p:pic>
        <p:nvPicPr>
          <p:cNvPr id="6" name="Рисунок 5" descr="ly165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5757" y="1154430"/>
            <a:ext cx="2518243" cy="3737610"/>
          </a:xfrm>
          <a:prstGeom prst="rect">
            <a:avLst/>
          </a:prstGeom>
        </p:spPr>
      </p:pic>
      <p:pic>
        <p:nvPicPr>
          <p:cNvPr id="7" name="Рисунок 6" descr="mate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0430" y="1131569"/>
            <a:ext cx="3067812" cy="43825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440" y="14859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>
                <a:solidFill>
                  <a:srgbClr val="00B050"/>
                </a:solidFill>
              </a:rPr>
              <a:t> Скульптура</a:t>
            </a:r>
          </a:p>
        </p:txBody>
      </p:sp>
      <p:pic>
        <p:nvPicPr>
          <p:cNvPr id="3" name="Рисунок 2" descr="13070503063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7" y="1230766"/>
            <a:ext cx="2854643" cy="428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Rodina_mat_zovet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3447" y="914400"/>
            <a:ext cx="2198674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0705040114(3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7708" y="1554480"/>
            <a:ext cx="3404471" cy="396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800" y="280800"/>
            <a:ext cx="57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вид пространственного искусства -</a:t>
            </a:r>
            <a:r>
              <a:rPr lang="ru-RU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ДПИ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(декоративно-прикладное искусство)</a:t>
            </a:r>
          </a:p>
        </p:txBody>
      </p:sp>
      <p:pic>
        <p:nvPicPr>
          <p:cNvPr id="3" name="Рисунок 2" descr="130705031953(2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4949" y="2377440"/>
            <a:ext cx="3539051" cy="2697480"/>
          </a:xfrm>
          <a:prstGeom prst="rect">
            <a:avLst/>
          </a:prstGeom>
        </p:spPr>
      </p:pic>
      <p:pic>
        <p:nvPicPr>
          <p:cNvPr id="5" name="Рисунок 4" descr="00634030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50" y="1497330"/>
            <a:ext cx="2993644" cy="4057650"/>
          </a:xfrm>
          <a:prstGeom prst="rect">
            <a:avLst/>
          </a:prstGeom>
        </p:spPr>
      </p:pic>
      <p:pic>
        <p:nvPicPr>
          <p:cNvPr id="6" name="Рисунок 5" descr="502_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26375" r="30313"/>
          <a:stretch>
            <a:fillRect/>
          </a:stretch>
        </p:blipFill>
        <p:spPr>
          <a:xfrm>
            <a:off x="3268980" y="1744881"/>
            <a:ext cx="2292744" cy="397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200" y="0"/>
            <a:ext cx="57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Архитектура</a:t>
            </a:r>
          </a:p>
        </p:txBody>
      </p:sp>
      <p:pic>
        <p:nvPicPr>
          <p:cNvPr id="3" name="Рисунок 2" descr="250px-Russia-Moscow-Cathedral_of_Christ_the_Saviour-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2575" r="5112" b="14431"/>
          <a:stretch>
            <a:fillRect/>
          </a:stretch>
        </p:blipFill>
        <p:spPr>
          <a:xfrm>
            <a:off x="6077024" y="1588770"/>
            <a:ext cx="3066976" cy="36347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V.Surikov,_Self-Portrait_(1879,_Tretyakov_gallery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r="4926"/>
          <a:stretch>
            <a:fillRect/>
          </a:stretch>
        </p:blipFill>
        <p:spPr>
          <a:xfrm>
            <a:off x="148591" y="1405890"/>
            <a:ext cx="2606039" cy="373881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30705040114(4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5667" y="2160270"/>
            <a:ext cx="3229374" cy="2651760"/>
          </a:xfrm>
          <a:prstGeom prst="rect">
            <a:avLst/>
          </a:prstGeom>
          <a:ln w="3175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" y="1754101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Спасибо за внимание! 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649" y="176561"/>
            <a:ext cx="58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2" y="0"/>
            <a:ext cx="76299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649" y="176561"/>
            <a:ext cx="58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890" y="219420"/>
            <a:ext cx="6595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Что такое искусство?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r>
              <a:rPr lang="ru-RU" sz="2800" dirty="0"/>
              <a:t>1)   Способ познания и отражения действительности.</a:t>
            </a:r>
          </a:p>
          <a:p>
            <a:pPr marL="742950" indent="-742950"/>
            <a:r>
              <a:rPr lang="ru-RU" sz="2800" dirty="0"/>
              <a:t>2)   Хорошо развитое мастерство в какой-то определенной области (живописи, скульптуре, архитектуре, литературе, музыке, танце, кино и т.д.)</a:t>
            </a:r>
          </a:p>
          <a:p>
            <a:pPr marL="742950" indent="-742950"/>
            <a:r>
              <a:rPr lang="ru-RU" sz="2800" dirty="0"/>
              <a:t>3)  Творческая художественная деятельность и ее результат.</a:t>
            </a:r>
          </a:p>
          <a:p>
            <a:pPr marL="742950" indent="-742950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649" y="176561"/>
            <a:ext cx="58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5750"/>
            <a:ext cx="8839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649" y="176561"/>
            <a:ext cx="58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3" y="1280160"/>
            <a:ext cx="85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pPr marL="742950" indent="-742950"/>
            <a:endParaRPr lang="ru-RU" sz="3600" dirty="0"/>
          </a:p>
        </p:txBody>
      </p:sp>
      <p:pic>
        <p:nvPicPr>
          <p:cNvPr id="6" name="Объект 5" descr="http://900igr.net/datas/mkhk/Vidy-iskusstv/0005-005-ZHivopis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93296"/>
            <a:ext cx="7704855" cy="538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6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Рисунок 5" descr="http://www.colisart.ru/wm.php?tc=12386883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5" y="121196"/>
            <a:ext cx="7776863" cy="547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Рисунок 3" descr="http://www.artrimma.com/index.php?view=image&amp;format=raw&amp;type=orig&amp;id=255&amp;option=com_joomgallery&amp;Itemid=10&amp;lang=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1" y="342392"/>
            <a:ext cx="7518648" cy="5203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58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Объект 3" descr="http://900igr.net/datas/mkhk/Vidy-iskusstv/0004-004-Grafika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297971"/>
            <a:ext cx="7036701" cy="511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53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119</Words>
  <Application>Microsoft Office PowerPoint</Application>
  <PresentationFormat>Экран (16:10)</PresentationFormat>
  <Paragraphs>45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давыдова татьяна</cp:lastModifiedBy>
  <cp:revision>118</cp:revision>
  <dcterms:created xsi:type="dcterms:W3CDTF">2013-03-12T14:14:01Z</dcterms:created>
  <dcterms:modified xsi:type="dcterms:W3CDTF">2026-01-11T18:30:28Z</dcterms:modified>
</cp:coreProperties>
</file>