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58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301"/>
    <a:srgbClr val="FCF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9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2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43C1-E277-43A1-AE51-4B58B4270D90}" type="datetimeFigureOut">
              <a:rPr lang="ru-RU" smtClean="0"/>
              <a:t>06.01.2026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C35E8-C82B-4A1B-B950-DAD864C962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4882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43C1-E277-43A1-AE51-4B58B4270D90}" type="datetimeFigureOut">
              <a:rPr lang="ru-RU" smtClean="0"/>
              <a:t>06.01.2026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C35E8-C82B-4A1B-B950-DAD864C962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269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43C1-E277-43A1-AE51-4B58B4270D90}" type="datetimeFigureOut">
              <a:rPr lang="ru-RU" smtClean="0"/>
              <a:t>06.01.2026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C35E8-C82B-4A1B-B950-DAD864C962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6645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43C1-E277-43A1-AE51-4B58B4270D90}" type="datetimeFigureOut">
              <a:rPr lang="ru-RU" smtClean="0"/>
              <a:t>06.01.2026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C35E8-C82B-4A1B-B950-DAD864C962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7969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43C1-E277-43A1-AE51-4B58B4270D90}" type="datetimeFigureOut">
              <a:rPr lang="ru-RU" smtClean="0"/>
              <a:t>06.01.2026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C35E8-C82B-4A1B-B950-DAD864C962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9329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43C1-E277-43A1-AE51-4B58B4270D90}" type="datetimeFigureOut">
              <a:rPr lang="ru-RU" smtClean="0"/>
              <a:t>06.01.2026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C35E8-C82B-4A1B-B950-DAD864C962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98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43C1-E277-43A1-AE51-4B58B4270D90}" type="datetimeFigureOut">
              <a:rPr lang="ru-RU" smtClean="0"/>
              <a:t>06.01.2026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C35E8-C82B-4A1B-B950-DAD864C962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180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43C1-E277-43A1-AE51-4B58B4270D90}" type="datetimeFigureOut">
              <a:rPr lang="ru-RU" smtClean="0"/>
              <a:t>06.01.2026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C35E8-C82B-4A1B-B950-DAD864C962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186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43C1-E277-43A1-AE51-4B58B4270D90}" type="datetimeFigureOut">
              <a:rPr lang="ru-RU" smtClean="0"/>
              <a:t>06.01.2026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C35E8-C82B-4A1B-B950-DAD864C962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2518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43C1-E277-43A1-AE51-4B58B4270D90}" type="datetimeFigureOut">
              <a:rPr lang="ru-RU" smtClean="0"/>
              <a:t>06.01.2026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C35E8-C82B-4A1B-B950-DAD864C962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0453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43C1-E277-43A1-AE51-4B58B4270D90}" type="datetimeFigureOut">
              <a:rPr lang="ru-RU" smtClean="0"/>
              <a:t>06.01.2026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C35E8-C82B-4A1B-B950-DAD864C962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6079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043C1-E277-43A1-AE51-4B58B4270D90}" type="datetimeFigureOut">
              <a:rPr lang="ru-RU" smtClean="0"/>
              <a:t>06.01.2026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C35E8-C82B-4A1B-B950-DAD864C962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0622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jpg"/><Relationship Id="rId5" Type="http://schemas.openxmlformats.org/officeDocument/2006/relationships/image" Target="../media/image16.jpg"/><Relationship Id="rId4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6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798505" y="1436149"/>
            <a:ext cx="6096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5400" b="1" i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«Возрастные особенности развития детей раннего возраста»</a:t>
            </a:r>
            <a:endParaRPr lang="ru-RU" sz="54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9129"/>
            <a:ext cx="3387144" cy="349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645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747752"/>
            <a:ext cx="8895008" cy="151004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33901" cy="691338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95246" y="230361"/>
            <a:ext cx="1847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227EEE-981E-4838-9F86-26F2DCA5BB45}"/>
              </a:ext>
            </a:extLst>
          </p:cNvPr>
          <p:cNvSpPr txBox="1"/>
          <p:nvPr/>
        </p:nvSpPr>
        <p:spPr>
          <a:xfrm>
            <a:off x="389646" y="1122363"/>
            <a:ext cx="6208642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1,5 лет отмечается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активность самостоятельной речи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речевого общения.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Ребенок начинает сам спрашивать названия интересующих его предметов или явлений.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научается при помощи речи управлять поведением других людей. </a:t>
            </a:r>
          </a:p>
          <a:p>
            <a:pPr algn="just"/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1,5 лет ребенок усваивает от 30 до 100 слов, но употребляет их редко.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2 годам он знает 300 слов.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3 – 1200–1500 слов.</a:t>
            </a:r>
            <a:b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40E707C-FAB5-4BEC-97B4-391EF5374741}"/>
              </a:ext>
            </a:extLst>
          </p:cNvPr>
          <p:cNvSpPr txBox="1"/>
          <p:nvPr/>
        </p:nvSpPr>
        <p:spPr>
          <a:xfrm>
            <a:off x="589229" y="210264"/>
            <a:ext cx="620864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b="1" i="1" u="sng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Речь</a:t>
            </a:r>
            <a:endParaRPr lang="ru-RU" sz="3600" u="sng" dirty="0">
              <a:solidFill>
                <a:srgbClr val="FFC000"/>
              </a:solidFill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E104B8F-868F-4BAF-8CF7-0C729A3C03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853" y="636104"/>
            <a:ext cx="5004483" cy="36329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047234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747752"/>
            <a:ext cx="8895008" cy="151004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901" y="26376"/>
            <a:ext cx="12233901" cy="6913384"/>
          </a:xfrm>
          <a:prstGeom prst="rect">
            <a:avLst/>
          </a:prstGeom>
          <a:solidFill>
            <a:srgbClr val="FFFFFF">
              <a:shade val="85000"/>
            </a:srgbClr>
          </a:solidFill>
          <a:ln w="19050" cap="rnd">
            <a:solidFill>
              <a:srgbClr val="FFC301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6" name="Прямоугольник 5"/>
          <p:cNvSpPr/>
          <p:nvPr/>
        </p:nvSpPr>
        <p:spPr>
          <a:xfrm>
            <a:off x="695246" y="230361"/>
            <a:ext cx="1847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227EEE-981E-4838-9F86-26F2DCA5BB45}"/>
              </a:ext>
            </a:extLst>
          </p:cNvPr>
          <p:cNvSpPr txBox="1"/>
          <p:nvPr/>
        </p:nvSpPr>
        <p:spPr>
          <a:xfrm>
            <a:off x="5585945" y="1008939"/>
            <a:ext cx="62086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br>
              <a:rPr lang="ru-RU" sz="2000" i="1" dirty="0"/>
            </a:br>
            <a:endParaRPr lang="ru-RU" sz="2000" i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40E707C-FAB5-4BEC-97B4-391EF5374741}"/>
              </a:ext>
            </a:extLst>
          </p:cNvPr>
          <p:cNvSpPr txBox="1"/>
          <p:nvPr/>
        </p:nvSpPr>
        <p:spPr>
          <a:xfrm>
            <a:off x="5800983" y="378901"/>
            <a:ext cx="620864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b="1" i="1" u="sng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Личностная социализация</a:t>
            </a:r>
            <a:endParaRPr lang="ru-RU" sz="3600" u="sng" dirty="0">
              <a:solidFill>
                <a:srgbClr val="FFC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93783E8-7028-4070-BB33-61A465ADCD07}"/>
              </a:ext>
            </a:extLst>
          </p:cNvPr>
          <p:cNvSpPr txBox="1"/>
          <p:nvPr/>
        </p:nvSpPr>
        <p:spPr>
          <a:xfrm>
            <a:off x="5800983" y="1203200"/>
            <a:ext cx="6208642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раннем детстве наряду с развитием познавательной сферы идет и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личностное развитие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первую очередь происходит 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личностная социализация 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ребенка, так как, наблюдая за взрослыми, он старается подражать им: делать так, как делают они, вести себя так, как они ведут себя в тех или иных ситуациях.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подражания идет через общение и взаимодействие взрослого и ребенка.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64AB10DB-2D6B-4989-AAF7-D82B3308C9C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3" b="11"/>
          <a:stretch/>
        </p:blipFill>
        <p:spPr>
          <a:xfrm>
            <a:off x="397413" y="345900"/>
            <a:ext cx="2473772" cy="225386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6FD4D473-C829-4745-B849-CB1F3211D6B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413" y="3331501"/>
            <a:ext cx="2473772" cy="164515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67F29371-DD16-455E-927E-6B7BBD4E0B64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" b="8"/>
          <a:stretch/>
        </p:blipFill>
        <p:spPr>
          <a:xfrm>
            <a:off x="2680704" y="3095410"/>
            <a:ext cx="3059324" cy="20121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165AA944-8BA8-4EFA-9024-45263C4EFC3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6648" y="785007"/>
            <a:ext cx="2714648" cy="215713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720651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747752"/>
            <a:ext cx="8895008" cy="151004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2447"/>
            <a:ext cx="12233901" cy="691338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95246" y="230361"/>
            <a:ext cx="1847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227EEE-981E-4838-9F86-26F2DCA5BB45}"/>
              </a:ext>
            </a:extLst>
          </p:cNvPr>
          <p:cNvSpPr txBox="1"/>
          <p:nvPr/>
        </p:nvSpPr>
        <p:spPr>
          <a:xfrm>
            <a:off x="5585945" y="755757"/>
            <a:ext cx="62086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br>
              <a:rPr lang="ru-RU" sz="2000" i="1" dirty="0"/>
            </a:br>
            <a:endParaRPr lang="ru-RU" sz="2000" i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40E707C-FAB5-4BEC-97B4-391EF5374741}"/>
              </a:ext>
            </a:extLst>
          </p:cNvPr>
          <p:cNvSpPr txBox="1"/>
          <p:nvPr/>
        </p:nvSpPr>
        <p:spPr>
          <a:xfrm>
            <a:off x="695246" y="432591"/>
            <a:ext cx="620864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b="1" i="1" u="sng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Становление самосознания</a:t>
            </a:r>
            <a:endParaRPr lang="ru-RU" sz="3600" u="sng" dirty="0">
              <a:solidFill>
                <a:srgbClr val="FFC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F0AD4A7-83DE-4D69-A4EA-F2578FC2EC13}"/>
              </a:ext>
            </a:extLst>
          </p:cNvPr>
          <p:cNvSpPr txBox="1"/>
          <p:nvPr/>
        </p:nvSpPr>
        <p:spPr>
          <a:xfrm>
            <a:off x="841689" y="1515204"/>
            <a:ext cx="5138529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Узнавание себя - простейшая, первичная форма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самосознания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(Примерно в 2 года ребенок начинает узнавать себя в зеркале).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Новый этап в развитии самосознания начинается, когда ребенок называет себя - сначала по имени, в третьем лице: "Тата", "Саша". Потом, к трем годам, появляется местоимение "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".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88E0973C-D47D-4C3E-8F1E-9E89FA9237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1325" y="230361"/>
            <a:ext cx="3760015" cy="433571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460761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747752"/>
            <a:ext cx="8895008" cy="151004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9513" y="0"/>
            <a:ext cx="12233901" cy="691338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95246" y="230361"/>
            <a:ext cx="1847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227EEE-981E-4838-9F86-26F2DCA5BB45}"/>
              </a:ext>
            </a:extLst>
          </p:cNvPr>
          <p:cNvSpPr txBox="1"/>
          <p:nvPr/>
        </p:nvSpPr>
        <p:spPr>
          <a:xfrm>
            <a:off x="5585945" y="755757"/>
            <a:ext cx="62086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br>
              <a:rPr lang="ru-RU" sz="2000" i="1" dirty="0"/>
            </a:br>
            <a:endParaRPr lang="ru-RU" sz="2000" i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40E707C-FAB5-4BEC-97B4-391EF5374741}"/>
              </a:ext>
            </a:extLst>
          </p:cNvPr>
          <p:cNvSpPr txBox="1"/>
          <p:nvPr/>
        </p:nvSpPr>
        <p:spPr>
          <a:xfrm>
            <a:off x="481863" y="691290"/>
            <a:ext cx="594409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b="1" i="1" u="sng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Формирование самооценки</a:t>
            </a:r>
            <a:endParaRPr lang="ru-RU" sz="3600" u="sng" dirty="0">
              <a:solidFill>
                <a:srgbClr val="FFC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5ECD59-E0B5-4A99-B678-A1F8B22BEF8E}"/>
              </a:ext>
            </a:extLst>
          </p:cNvPr>
          <p:cNvSpPr txBox="1"/>
          <p:nvPr/>
        </p:nvSpPr>
        <p:spPr>
          <a:xfrm>
            <a:off x="990661" y="2392166"/>
            <a:ext cx="492649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 ребенка появляется  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первичная самооценка 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осознание не только своего "я", но того, что "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хороший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"я очень хороший".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21BF8F09-E6EF-4CDD-BA46-4B250947545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" r="143"/>
          <a:stretch/>
        </p:blipFill>
        <p:spPr>
          <a:xfrm>
            <a:off x="7265968" y="617993"/>
            <a:ext cx="3541349" cy="37956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669435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747752"/>
            <a:ext cx="8895008" cy="151004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951" y="-55384"/>
            <a:ext cx="12233901" cy="691338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95246" y="230361"/>
            <a:ext cx="1847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227EEE-981E-4838-9F86-26F2DCA5BB45}"/>
              </a:ext>
            </a:extLst>
          </p:cNvPr>
          <p:cNvSpPr txBox="1"/>
          <p:nvPr/>
        </p:nvSpPr>
        <p:spPr>
          <a:xfrm>
            <a:off x="5585945" y="755757"/>
            <a:ext cx="62086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br>
              <a:rPr lang="ru-RU" sz="2000" i="1" dirty="0"/>
            </a:br>
            <a:endParaRPr lang="ru-RU" sz="2000" i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40E707C-FAB5-4BEC-97B4-391EF5374741}"/>
              </a:ext>
            </a:extLst>
          </p:cNvPr>
          <p:cNvSpPr txBox="1"/>
          <p:nvPr/>
        </p:nvSpPr>
        <p:spPr>
          <a:xfrm>
            <a:off x="3806585" y="738825"/>
            <a:ext cx="763389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b="1" i="1" u="sng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Развитие самостоятельности</a:t>
            </a:r>
            <a:endParaRPr lang="ru-RU" sz="3600" u="sng" dirty="0">
              <a:solidFill>
                <a:srgbClr val="FFC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B75E132-8964-49E9-887A-3EA7AD5BA77C}"/>
              </a:ext>
            </a:extLst>
          </p:cNvPr>
          <p:cNvSpPr txBox="1"/>
          <p:nvPr/>
        </p:nvSpPr>
        <p:spPr>
          <a:xfrm>
            <a:off x="5234911" y="1830249"/>
            <a:ext cx="5857461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Фраза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«Я сам»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нельзя лучше говорит о ее проявлении. Ребенок уже не всегда хочет, чтобы ему помогали. Овладев ходьбой, он находит себе преграды, препятствия и старается их преодолеть. Все это доставляет ребенку удовольствие и свидетельствует о том, что у него начинают складываться такие качества, как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сила воли, настойчивость, целеустремленность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6C7119CA-A1D8-4E8D-ADFB-D4ECF6BE73F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" t="16" r="241" b="266"/>
          <a:stretch/>
        </p:blipFill>
        <p:spPr>
          <a:xfrm>
            <a:off x="668428" y="1171510"/>
            <a:ext cx="3349707" cy="408260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8494382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747752"/>
            <a:ext cx="8895008" cy="151004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2447"/>
            <a:ext cx="12233901" cy="691338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95246" y="230361"/>
            <a:ext cx="1847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227EEE-981E-4838-9F86-26F2DCA5BB45}"/>
              </a:ext>
            </a:extLst>
          </p:cNvPr>
          <p:cNvSpPr txBox="1"/>
          <p:nvPr/>
        </p:nvSpPr>
        <p:spPr>
          <a:xfrm>
            <a:off x="5585945" y="755757"/>
            <a:ext cx="62086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br>
              <a:rPr lang="ru-RU" sz="2000" i="1" dirty="0"/>
            </a:br>
            <a:endParaRPr lang="ru-RU" sz="2000" i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40E707C-FAB5-4BEC-97B4-391EF5374741}"/>
              </a:ext>
            </a:extLst>
          </p:cNvPr>
          <p:cNvSpPr txBox="1"/>
          <p:nvPr/>
        </p:nvSpPr>
        <p:spPr>
          <a:xfrm>
            <a:off x="5805602" y="619268"/>
            <a:ext cx="620864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b="1" i="1" u="sng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Развитие эмпатии</a:t>
            </a:r>
            <a:endParaRPr lang="ru-RU" sz="3600" u="sng" dirty="0">
              <a:solidFill>
                <a:srgbClr val="FFC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B4D704-68AC-4775-A4FA-12B2381D44DB}"/>
              </a:ext>
            </a:extLst>
          </p:cNvPr>
          <p:cNvSpPr txBox="1"/>
          <p:nvPr/>
        </p:nvSpPr>
        <p:spPr>
          <a:xfrm>
            <a:off x="6542483" y="1564423"/>
            <a:ext cx="4740964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детей начинает развиваться 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эмпатия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 понимание эмоционального состояния другого человека. Можно наблюдать, как полуторагодовалый ребенок стремиться утешить расстроенного человека: он обнимает его, целует, дает ему игрушку 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2C4C66F5-168D-4077-9AC2-E9E8E0F3F43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72"/>
          <a:stretch/>
        </p:blipFill>
        <p:spPr>
          <a:xfrm>
            <a:off x="438255" y="497968"/>
            <a:ext cx="5050635" cy="45209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286513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747752"/>
            <a:ext cx="8895008" cy="151004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901" y="-27692"/>
            <a:ext cx="12233901" cy="691338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95246" y="230361"/>
            <a:ext cx="1847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227EEE-981E-4838-9F86-26F2DCA5BB45}"/>
              </a:ext>
            </a:extLst>
          </p:cNvPr>
          <p:cNvSpPr txBox="1"/>
          <p:nvPr/>
        </p:nvSpPr>
        <p:spPr>
          <a:xfrm>
            <a:off x="5585945" y="755757"/>
            <a:ext cx="62086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br>
              <a:rPr lang="ru-RU" sz="2000" i="1" dirty="0"/>
            </a:br>
            <a:endParaRPr lang="ru-RU" sz="2000" i="1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98A9F46-C4A4-484A-BF01-20C0822E82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3234" y="1332491"/>
            <a:ext cx="2371028" cy="3781397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6270AC1-50FD-48EA-B8A5-6E237985E9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1101" y="214555"/>
            <a:ext cx="4612598" cy="6527261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6C6E2112-447E-4D84-8B7F-CD5FC1FA6B3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01647" y="0"/>
            <a:ext cx="4659252" cy="6527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1075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747752"/>
            <a:ext cx="8895008" cy="151004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2447"/>
            <a:ext cx="12233901" cy="691338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95246" y="230361"/>
            <a:ext cx="1847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227EEE-981E-4838-9F86-26F2DCA5BB45}"/>
              </a:ext>
            </a:extLst>
          </p:cNvPr>
          <p:cNvSpPr txBox="1"/>
          <p:nvPr/>
        </p:nvSpPr>
        <p:spPr>
          <a:xfrm>
            <a:off x="5585945" y="755757"/>
            <a:ext cx="62086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br>
              <a:rPr lang="ru-RU" sz="2000" i="1" dirty="0"/>
            </a:br>
            <a:endParaRPr lang="ru-RU" sz="2000" i="1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68FCB05-300D-4C9C-8598-3CB5B0D37D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796" y="67383"/>
            <a:ext cx="5709699" cy="673816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D5F405FE-5B63-4FF4-8F72-A0E5B05A25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52213" y="67385"/>
            <a:ext cx="6062031" cy="6738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9443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A1E9523-F05C-4448-A2B3-9F5C6587D162}"/>
              </a:ext>
            </a:extLst>
          </p:cNvPr>
          <p:cNvSpPr txBox="1"/>
          <p:nvPr/>
        </p:nvSpPr>
        <p:spPr>
          <a:xfrm>
            <a:off x="944022" y="1464044"/>
            <a:ext cx="739315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7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 </a:t>
            </a:r>
          </a:p>
          <a:p>
            <a:pPr algn="ctr">
              <a:buNone/>
            </a:pPr>
            <a:r>
              <a:rPr lang="ru-RU" sz="7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657713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747752"/>
            <a:ext cx="8895008" cy="151004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901" y="-55384"/>
            <a:ext cx="12233901" cy="691338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95246" y="230361"/>
            <a:ext cx="58137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Период от 1 года до 3 лет -</a:t>
            </a:r>
            <a:endParaRPr lang="ru-RU" sz="3600" dirty="0">
              <a:solidFill>
                <a:srgbClr val="FFC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224530" y="833020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None/>
            </a:pP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это важный этап   в развитии ребенка;</a:t>
            </a:r>
          </a:p>
          <a:p>
            <a:pPr algn="just">
              <a:buNone/>
            </a:pP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–это  психологическое отделение от матери .</a:t>
            </a:r>
          </a:p>
          <a:p>
            <a:pPr algn="just">
              <a:buNone/>
            </a:pP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- период, когда наступает </a:t>
            </a:r>
            <a:r>
              <a:rPr lang="ru-RU" sz="2400" b="1" i="1" u="sng" dirty="0">
                <a:latin typeface="Times New Roman" pitchFamily="18" charset="0"/>
                <a:cs typeface="Times New Roman" pitchFamily="18" charset="0"/>
              </a:rPr>
              <a:t> раннее детство. </a:t>
            </a:r>
          </a:p>
        </p:txBody>
      </p:sp>
      <p:pic>
        <p:nvPicPr>
          <p:cNvPr id="1026" name="Picture 2" descr="https://psy-files.ru/wp-content/uploads/0/c/8/0c879ee4dead379742f7b5d1424b26e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198" y="1412323"/>
            <a:ext cx="4381214" cy="339584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553259"/>
            <a:ext cx="3871909" cy="276551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70790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747752"/>
            <a:ext cx="8895008" cy="151004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2447"/>
            <a:ext cx="12233901" cy="691338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95246" y="230361"/>
            <a:ext cx="104622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Период от 1 года до 3 лет можно разделить на:</a:t>
            </a:r>
            <a:endParaRPr lang="ru-RU" sz="3600" dirty="0">
              <a:solidFill>
                <a:srgbClr val="FFC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16916" y="1159500"/>
            <a:ext cx="1020006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i="1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 период.</a:t>
            </a:r>
            <a:r>
              <a:rPr lang="ru-RU" sz="24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Начинается от 1 года и заканчивается в 1,5. Когда ребенок начинает ходить и говорить, он приобретает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самостоятельность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и становится исследователем.</a:t>
            </a:r>
          </a:p>
          <a:p>
            <a:pPr algn="just">
              <a:buNone/>
            </a:pP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i="1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 период.</a:t>
            </a:r>
            <a:r>
              <a:rPr lang="ru-RU" sz="24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Начинается в 1,5 года и длится до 2 лет. Ребенок совершенствует приобретенные навыки, определяется со своим местом в окружающем пространстве и четко проявляет свой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характер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i="1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 период</a:t>
            </a:r>
            <a:r>
              <a:rPr lang="ru-RU" sz="24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Его можно обозначить с 2-х лет и до наступления 3-х, он носит завершающий характер для всего раннего детства.</a:t>
            </a:r>
          </a:p>
        </p:txBody>
      </p:sp>
    </p:spTree>
    <p:extLst>
      <p:ext uri="{BB962C8B-B14F-4D97-AF65-F5344CB8AC3E}">
        <p14:creationId xmlns:p14="http://schemas.microsoft.com/office/powerpoint/2010/main" val="4200167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747752"/>
            <a:ext cx="8895008" cy="151004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33901" cy="691338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95246" y="230361"/>
            <a:ext cx="504997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u="sng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Познавательная сфера:</a:t>
            </a:r>
            <a:endParaRPr lang="ru-RU" sz="3600" u="sng" dirty="0">
              <a:solidFill>
                <a:srgbClr val="FFC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67684" y="1515110"/>
            <a:ext cx="503993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восприятие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внимание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память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мышление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воображение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речь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9619" y="230361"/>
            <a:ext cx="5285705" cy="5285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532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747752"/>
            <a:ext cx="8895008" cy="151004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2447"/>
            <a:ext cx="12233901" cy="691338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8AB6A45-5035-4422-851E-96992E475D71}"/>
              </a:ext>
            </a:extLst>
          </p:cNvPr>
          <p:cNvSpPr txBox="1"/>
          <p:nvPr/>
        </p:nvSpPr>
        <p:spPr>
          <a:xfrm>
            <a:off x="6071231" y="2151045"/>
            <a:ext cx="5993387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Ребенок, овладевая предметной деятельностью,</a:t>
            </a:r>
          </a:p>
          <a:p>
            <a:pPr algn="just"/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постепенно учится соотносить, сравнивать свойства предметов при помощи внешних ориентировочных действий. </a:t>
            </a:r>
            <a:br>
              <a:rPr lang="ru-RU" sz="2000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   Поэтому в возрасте 2,5—3 лет ребенок уже способен осуществить выбор предмета сначала по форме, потом по величине, по цвету. (Игры – вкладыши).</a:t>
            </a:r>
          </a:p>
          <a:p>
            <a:pPr algn="just"/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Важная характеристика восприятия в этом возрасте – его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аффективная окрашенность. </a:t>
            </a:r>
            <a:endParaRPr lang="ru-RU" sz="2000" i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814F6AA-502D-451D-9191-4B4032A3C98D}"/>
              </a:ext>
            </a:extLst>
          </p:cNvPr>
          <p:cNvSpPr txBox="1"/>
          <p:nvPr/>
        </p:nvSpPr>
        <p:spPr>
          <a:xfrm>
            <a:off x="871331" y="311242"/>
            <a:ext cx="61158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b="1" i="1" u="sng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Восприятие</a:t>
            </a:r>
            <a:endParaRPr lang="ru-RU" sz="3600" u="sng" dirty="0">
              <a:solidFill>
                <a:srgbClr val="FFC000"/>
              </a:solidFill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D24718D1-84BA-40CE-A6B0-0E79A0AA2F5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3703" y="210961"/>
            <a:ext cx="3044297" cy="1895853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3D94AD68-6264-482A-8A9C-7AC641B1D7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074" y="1349649"/>
            <a:ext cx="5327079" cy="36756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30910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747752"/>
            <a:ext cx="8895008" cy="151004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2447"/>
            <a:ext cx="12233901" cy="691338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95246" y="230361"/>
            <a:ext cx="1847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227EEE-981E-4838-9F86-26F2DCA5BB45}"/>
              </a:ext>
            </a:extLst>
          </p:cNvPr>
          <p:cNvSpPr txBox="1"/>
          <p:nvPr/>
        </p:nvSpPr>
        <p:spPr>
          <a:xfrm>
            <a:off x="5585945" y="755757"/>
            <a:ext cx="6208642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раннем детстве развитие внимания происходит при освоении ходьбы, предметной деятельности и речи.</a:t>
            </a:r>
          </a:p>
          <a:p>
            <a:pPr algn="just"/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 непроизвольное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слабо концентрировано, неустойчиво, наблюдаются трудности переключения и распределения, невелик его объем. Под влиянием речи у ребенка складываются предпосылки для развития произвольного внимания (чтение сказок). 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Расширяется круг предметов, их признаков, а также действий с ним, на которых сосредоточивается ребенок.</a:t>
            </a:r>
            <a:br>
              <a:rPr lang="ru-RU" sz="2000" i="1" dirty="0"/>
            </a:br>
            <a:endParaRPr lang="ru-RU" sz="2000" i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40E707C-FAB5-4BEC-97B4-391EF5374741}"/>
              </a:ext>
            </a:extLst>
          </p:cNvPr>
          <p:cNvSpPr txBox="1"/>
          <p:nvPr/>
        </p:nvSpPr>
        <p:spPr>
          <a:xfrm>
            <a:off x="695246" y="386983"/>
            <a:ext cx="620864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b="1" i="1" u="sng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Внимание</a:t>
            </a:r>
            <a:endParaRPr lang="ru-RU" sz="3600" u="sng" dirty="0">
              <a:solidFill>
                <a:srgbClr val="FFC000"/>
              </a:solidFill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10FAB3DE-EDC8-4E14-8E7E-507F253250C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087" y="1316122"/>
            <a:ext cx="4648544" cy="38434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72864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747752"/>
            <a:ext cx="8895008" cy="151004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2447"/>
            <a:ext cx="12233901" cy="691338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95246" y="230361"/>
            <a:ext cx="1847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227EEE-981E-4838-9F86-26F2DCA5BB45}"/>
              </a:ext>
            </a:extLst>
          </p:cNvPr>
          <p:cNvSpPr txBox="1"/>
          <p:nvPr/>
        </p:nvSpPr>
        <p:spPr>
          <a:xfrm>
            <a:off x="5585945" y="755757"/>
            <a:ext cx="62086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br>
              <a:rPr lang="ru-RU" sz="2000" i="1" dirty="0"/>
            </a:br>
            <a:endParaRPr lang="ru-RU" sz="2000" i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40E707C-FAB5-4BEC-97B4-391EF5374741}"/>
              </a:ext>
            </a:extLst>
          </p:cNvPr>
          <p:cNvSpPr txBox="1"/>
          <p:nvPr/>
        </p:nvSpPr>
        <p:spPr>
          <a:xfrm>
            <a:off x="2262484" y="318497"/>
            <a:ext cx="620864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sz="3600" b="1" i="1" u="sng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Память</a:t>
            </a:r>
            <a:endParaRPr lang="ru-RU" sz="3600" u="sng" dirty="0">
              <a:solidFill>
                <a:srgbClr val="FFC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05C547F-AD01-4223-AE9C-0A1A2A5580E8}"/>
              </a:ext>
            </a:extLst>
          </p:cNvPr>
          <p:cNvSpPr txBox="1"/>
          <p:nvPr/>
        </p:nvSpPr>
        <p:spPr>
          <a:xfrm>
            <a:off x="5366805" y="1437432"/>
            <a:ext cx="6208642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Память ребенка раннего возраста всегда связана с его активным восприятием —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узнаванием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Память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носит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непроизвольный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характер. Она теснейшим образом связана с протеканием других психических процессов.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связи с развитием речи стремительно развивается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словесно-смысловая память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ребенка.</a:t>
            </a:r>
            <a:b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D47AD75E-C464-4027-9FE1-DB9BA1CEAA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464" y="964828"/>
            <a:ext cx="4503690" cy="37350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02732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747752"/>
            <a:ext cx="8895008" cy="151004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901" y="-55384"/>
            <a:ext cx="12233901" cy="691338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95246" y="230361"/>
            <a:ext cx="1847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227EEE-981E-4838-9F86-26F2DCA5BB45}"/>
              </a:ext>
            </a:extLst>
          </p:cNvPr>
          <p:cNvSpPr txBox="1"/>
          <p:nvPr/>
        </p:nvSpPr>
        <p:spPr>
          <a:xfrm>
            <a:off x="5585945" y="755757"/>
            <a:ext cx="62086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br>
              <a:rPr lang="ru-RU" sz="2000" i="1" dirty="0"/>
            </a:br>
            <a:endParaRPr lang="ru-RU" sz="2000" i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40E707C-FAB5-4BEC-97B4-391EF5374741}"/>
              </a:ext>
            </a:extLst>
          </p:cNvPr>
          <p:cNvSpPr txBox="1"/>
          <p:nvPr/>
        </p:nvSpPr>
        <p:spPr>
          <a:xfrm>
            <a:off x="1771630" y="437090"/>
            <a:ext cx="326003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b="1" i="1" u="sng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Мышление</a:t>
            </a:r>
            <a:endParaRPr lang="ru-RU" sz="3600" u="sng" dirty="0">
              <a:solidFill>
                <a:srgbClr val="FFC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96B6532-125D-4504-8656-33C90E3C708A}"/>
              </a:ext>
            </a:extLst>
          </p:cNvPr>
          <p:cNvSpPr txBox="1"/>
          <p:nvPr/>
        </p:nvSpPr>
        <p:spPr>
          <a:xfrm>
            <a:off x="172707" y="1172376"/>
            <a:ext cx="5597969" cy="43704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возрасте 1—3 лет начинают формироваться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мыслительные операции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проявляются в различении и сравнении различных признаков: цвета, формы, размера. </a:t>
            </a:r>
          </a:p>
          <a:p>
            <a:pPr algn="just"/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 3 годам возникает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знаково-символическая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функция (способность представлять отсутствующий предмет посредством символов).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постепенно начинает осваивать операцию замещения: один предмет может быть использован как заместитель другого. </a:t>
            </a:r>
            <a:b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28C6C629-1B30-4906-9BBB-93E6C5ADF0A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0758" y="553526"/>
            <a:ext cx="5145929" cy="41108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02524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747752"/>
            <a:ext cx="8895008" cy="151004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2447"/>
            <a:ext cx="12233901" cy="691338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95246" y="230361"/>
            <a:ext cx="1847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227EEE-981E-4838-9F86-26F2DCA5BB45}"/>
              </a:ext>
            </a:extLst>
          </p:cNvPr>
          <p:cNvSpPr txBox="1"/>
          <p:nvPr/>
        </p:nvSpPr>
        <p:spPr>
          <a:xfrm>
            <a:off x="5585945" y="755757"/>
            <a:ext cx="62086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br>
              <a:rPr lang="ru-RU" sz="2000" i="1" dirty="0"/>
            </a:br>
            <a:endParaRPr lang="ru-RU" sz="2000" i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40E707C-FAB5-4BEC-97B4-391EF5374741}"/>
              </a:ext>
            </a:extLst>
          </p:cNvPr>
          <p:cNvSpPr txBox="1"/>
          <p:nvPr/>
        </p:nvSpPr>
        <p:spPr>
          <a:xfrm>
            <a:off x="450652" y="238243"/>
            <a:ext cx="620864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b="1" i="1" u="sng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Воображение</a:t>
            </a:r>
            <a:endParaRPr lang="ru-RU" sz="3600" u="sng" dirty="0">
              <a:solidFill>
                <a:srgbClr val="FFC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6890F5-6DED-4BC0-98E5-A83331CB260A}"/>
              </a:ext>
            </a:extLst>
          </p:cNvPr>
          <p:cNvSpPr txBox="1"/>
          <p:nvPr/>
        </p:nvSpPr>
        <p:spPr>
          <a:xfrm>
            <a:off x="397413" y="1600200"/>
            <a:ext cx="4956465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раннем возрасте наблюдаются элементарные формы воображения, такие как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предвосхищение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(первичная идея), но творческого воображения еще нет. </a:t>
            </a:r>
          </a:p>
          <a:p>
            <a:pPr algn="just"/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Маленький ребенок не способен что-то выдумать, солгать. Только к концу раннего детства у него появляется возможность говорить не то, что есть на самом деле.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616659F1-CAE2-4D25-9F55-D51395F86D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7920" y="511682"/>
            <a:ext cx="4450409" cy="406031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309699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</TotalTime>
  <Words>752</Words>
  <Application>Microsoft Office PowerPoint</Application>
  <PresentationFormat>Широкоэкранный</PresentationFormat>
  <Paragraphs>80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давыдова татьяна</cp:lastModifiedBy>
  <cp:revision>12</cp:revision>
  <dcterms:created xsi:type="dcterms:W3CDTF">2022-11-24T13:04:29Z</dcterms:created>
  <dcterms:modified xsi:type="dcterms:W3CDTF">2026-01-05T23:14:29Z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831297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S9.2.0</vt:lpwstr>
  </property>
</Properties>
</file>