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60" r:id="rId4"/>
    <p:sldId id="263" r:id="rId5"/>
    <p:sldId id="273" r:id="rId6"/>
    <p:sldId id="264" r:id="rId7"/>
    <p:sldId id="265" r:id="rId8"/>
    <p:sldId id="274" r:id="rId9"/>
    <p:sldId id="266" r:id="rId10"/>
    <p:sldId id="267" r:id="rId11"/>
    <p:sldId id="275" r:id="rId12"/>
    <p:sldId id="276" r:id="rId13"/>
    <p:sldId id="277" r:id="rId14"/>
    <p:sldId id="271" r:id="rId15"/>
    <p:sldId id="272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84" d="100"/>
          <a:sy n="84" d="100"/>
        </p:scale>
        <p:origin x="898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8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6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4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55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9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0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>
            <a:hlinkClick r:id="rId21"/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34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  <p:sldLayoutId id="2147484051" r:id="rId18"/>
    <p:sldLayoutId id="214748365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4818330"/>
            <a:ext cx="7512150" cy="18510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Детская агрессия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2000" b="0" i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743813"/>
            <a:ext cx="6620968" cy="79208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 Санкт-Петербург</a:t>
            </a:r>
          </a:p>
          <a:p>
            <a:pPr algn="ctr"/>
            <a:r>
              <a:rPr lang="ru-RU" sz="1600" dirty="0" smtClean="0"/>
              <a:t>2026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69631"/>
            <a:ext cx="5256584" cy="30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492" y="480188"/>
            <a:ext cx="7381328" cy="79085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Варианты приемлемого выражения гнева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799288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условиях семьи можно заготовить атрибуты «скорой помощи», позволяющие  детям безопасно выражать негативные  эмоции, например:</a:t>
            </a:r>
          </a:p>
          <a:p>
            <a:r>
              <a:rPr lang="ru-RU" sz="2000" dirty="0" smtClean="0"/>
              <a:t>«коврик Ярости» (ребёнку и взрослым членам семьи в возбуждённом состоянии разрешается протопать  на нём свои чувства).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76" y="4005064"/>
            <a:ext cx="2637756" cy="26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6840760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ea typeface="+mj-ea"/>
                <a:cs typeface="+mj-cs"/>
              </a:rPr>
              <a:t>«</a:t>
            </a:r>
            <a:r>
              <a:rPr lang="ru-RU" sz="2000" dirty="0">
                <a:ea typeface="+mj-ea"/>
                <a:cs typeface="+mj-cs"/>
              </a:rPr>
              <a:t>стаканчик для Гнева» (специальный стакан используется только для проговаривания, </a:t>
            </a:r>
            <a:r>
              <a:rPr lang="ru-RU" sz="2000" dirty="0" smtClean="0">
                <a:ea typeface="+mj-ea"/>
                <a:cs typeface="+mj-cs"/>
              </a:rPr>
              <a:t>выкрикивания</a:t>
            </a:r>
            <a:r>
              <a:rPr lang="ru-RU" sz="2000" dirty="0">
                <a:ea typeface="+mj-ea"/>
                <a:cs typeface="+mj-cs"/>
              </a:rPr>
              <a:t>, выплёвывания негативных  чувств</a:t>
            </a:r>
            <a:r>
              <a:rPr lang="ru-RU" sz="2000" dirty="0" smtClean="0">
                <a:ea typeface="+mj-ea"/>
                <a:cs typeface="+mj-cs"/>
              </a:rPr>
              <a:t>)</a:t>
            </a:r>
            <a:endParaRPr lang="ru-RU" sz="2000" dirty="0">
              <a:ea typeface="+mj-ea"/>
              <a:cs typeface="+mj-cs"/>
            </a:endParaRPr>
          </a:p>
          <a:p>
            <a:pPr lvl="0" defTabSz="457200">
              <a:spcBef>
                <a:spcPts val="1000"/>
              </a:spcBef>
              <a:buClr>
                <a:srgbClr val="ACD433"/>
              </a:buClr>
              <a:buSzPct val="80000"/>
            </a:pPr>
            <a:endParaRPr lang="ru-RU" sz="1700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010" y="3501008"/>
            <a:ext cx="3713989" cy="2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5679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000" dirty="0" smtClean="0"/>
              <a:t>тугая </a:t>
            </a:r>
            <a:r>
              <a:rPr lang="ru-RU" sz="2000" dirty="0"/>
              <a:t>«</a:t>
            </a:r>
            <a:r>
              <a:rPr lang="ru-RU" sz="2000" dirty="0" smtClean="0"/>
              <a:t>подушка </a:t>
            </a:r>
            <a:r>
              <a:rPr lang="ru-RU" sz="2000" dirty="0"/>
              <a:t>Злости</a:t>
            </a:r>
            <a:r>
              <a:rPr lang="ru-RU" sz="2000" dirty="0" smtClean="0"/>
              <a:t>», подушка-колотушка, которая </a:t>
            </a:r>
            <a:r>
              <a:rPr lang="ru-RU" sz="2000" dirty="0"/>
              <a:t>может принять на себя удары сжатых кулаков и поможет разрядить негативный  заряд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99" y="2996952"/>
            <a:ext cx="3093354" cy="35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6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24744"/>
            <a:ext cx="7622536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«листы Раздражения» (листы, которые можно рвать на мелкие кусочки, проговаривая причину раздражения).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ru-RU" sz="2000" dirty="0" smtClean="0"/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ru-RU" sz="2000" dirty="0" smtClean="0"/>
          </a:p>
          <a:p>
            <a:pPr lvl="0" defTabSz="457200">
              <a:spcBef>
                <a:spcPts val="1000"/>
              </a:spcBef>
              <a:buClr>
                <a:srgbClr val="ACD433"/>
              </a:buClr>
              <a:buSzPct val="80000"/>
            </a:pPr>
            <a:endParaRPr lang="ru-RU" sz="2000" dirty="0" smtClean="0"/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ru-RU" sz="2000" dirty="0" smtClean="0"/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ru-RU" sz="2000" dirty="0"/>
          </a:p>
          <a:p>
            <a:pPr lvl="0" defTabSz="457200">
              <a:spcBef>
                <a:spcPts val="1000"/>
              </a:spcBef>
              <a:buClr>
                <a:srgbClr val="ACD433"/>
              </a:buClr>
              <a:buSzPct val="80000"/>
            </a:pPr>
            <a:endParaRPr lang="ru-RU" sz="2000" dirty="0"/>
          </a:p>
          <a:p>
            <a:pPr lvl="0" algn="just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ru-RU" sz="1600" dirty="0" smtClean="0"/>
              <a:t>* Перед </a:t>
            </a:r>
            <a:r>
              <a:rPr lang="ru-RU" sz="1600" dirty="0"/>
              <a:t>использованием этих атрибутов важно </a:t>
            </a:r>
            <a:endParaRPr lang="ru-RU" sz="1600" dirty="0" smtClean="0"/>
          </a:p>
          <a:p>
            <a:pPr lvl="0" algn="just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ru-RU" sz="1600" dirty="0" smtClean="0"/>
              <a:t>побеседовать </a:t>
            </a:r>
            <a:r>
              <a:rPr lang="ru-RU" sz="1600" dirty="0"/>
              <a:t>со всеми членами семьи и </a:t>
            </a:r>
            <a:endParaRPr lang="ru-RU" sz="1600" dirty="0" smtClean="0"/>
          </a:p>
          <a:p>
            <a:pPr lvl="0" algn="just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ru-RU" sz="1600" dirty="0" smtClean="0"/>
              <a:t>проговорить</a:t>
            </a:r>
            <a:r>
              <a:rPr lang="ru-RU" sz="1600" dirty="0"/>
              <a:t>, что все эти чувства – </a:t>
            </a:r>
          </a:p>
          <a:p>
            <a:pPr lvl="0" algn="just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ru-RU" sz="1600" dirty="0" smtClean="0"/>
              <a:t>естественные </a:t>
            </a:r>
            <a:r>
              <a:rPr lang="ru-RU" sz="1600" dirty="0"/>
              <a:t>проявления нашей природы </a:t>
            </a:r>
            <a:r>
              <a:rPr lang="ru-RU" sz="1600" dirty="0" smtClean="0"/>
              <a:t>и</a:t>
            </a:r>
          </a:p>
          <a:p>
            <a:pPr lvl="0" algn="just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ru-RU" sz="1600" dirty="0" smtClean="0"/>
              <a:t> </a:t>
            </a:r>
            <a:r>
              <a:rPr lang="ru-RU" sz="1600" dirty="0"/>
              <a:t>мы имеем право на их безопасное выражение.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564904"/>
            <a:ext cx="2442468" cy="36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Создание условий и атмосферы, предупреждающей агрессивное поведение. 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40777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Ребенку в</a:t>
            </a:r>
            <a:r>
              <a:rPr lang="ru-RU" sz="1600" dirty="0" smtClean="0"/>
              <a:t>сегда </a:t>
            </a:r>
            <a:r>
              <a:rPr lang="ru-RU" sz="1600" dirty="0" smtClean="0"/>
              <a:t>должно быть физически комфортно: тепло, светло, проветрено. Количество игрушек и материалов для творчества  должно быть достаточным, чтобы ребёнок  не испытывал дефицита и соперничества с братьями/сёстрами.</a:t>
            </a:r>
          </a:p>
          <a:p>
            <a:pPr marL="0" indent="0" algn="just">
              <a:buNone/>
            </a:pPr>
            <a:r>
              <a:rPr lang="ru-RU" sz="1600" dirty="0" smtClean="0"/>
              <a:t>Деятельность </a:t>
            </a:r>
            <a:r>
              <a:rPr lang="ru-RU" sz="1600" dirty="0" smtClean="0"/>
              <a:t>должна предусматривать чередование периодов двигательной активности, умственной деятельности, напряжения и отдыха.</a:t>
            </a:r>
          </a:p>
          <a:p>
            <a:pPr marL="0" indent="0" algn="just">
              <a:buNone/>
            </a:pPr>
            <a:r>
              <a:rPr lang="ru-RU" sz="1600" dirty="0" smtClean="0"/>
              <a:t>В помещении важно  не допускать раздражающие ядовитые цвета, громкие, резкие звуки, неприятные запахи.</a:t>
            </a:r>
          </a:p>
          <a:p>
            <a:pPr marL="0" indent="0" algn="just">
              <a:buNone/>
            </a:pPr>
            <a:r>
              <a:rPr lang="ru-RU" sz="1600" dirty="0" smtClean="0"/>
              <a:t>Важно </a:t>
            </a:r>
            <a:r>
              <a:rPr lang="ru-RU" sz="1600" dirty="0" smtClean="0"/>
              <a:t>приучать ребёнка к спокойной умеренной громкости голоса во время общения, поскольку повышенный шум действует раздражающе на нервную систему и провоцирует агрессию.</a:t>
            </a:r>
          </a:p>
          <a:p>
            <a:pPr marL="0" indent="0" algn="just">
              <a:buNone/>
            </a:pPr>
            <a:r>
              <a:rPr lang="ru-RU" sz="1600" dirty="0" smtClean="0"/>
              <a:t>В конце дня полезно проводить упражнения на мышечную релаксацию, дыхательные упражнения,  пятиминутки тишины во время которых родитель  шёпотом говорит что-то приятное  </a:t>
            </a:r>
            <a:r>
              <a:rPr lang="ru-RU" sz="1600" dirty="0" smtClean="0"/>
              <a:t>ребёнку.</a:t>
            </a:r>
          </a:p>
        </p:txBody>
      </p:sp>
    </p:spTree>
    <p:extLst>
      <p:ext uri="{BB962C8B-B14F-4D97-AF65-F5344CB8AC3E}">
        <p14:creationId xmlns:p14="http://schemas.microsoft.com/office/powerpoint/2010/main" val="8244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</a:rPr>
              <a:t>И помните: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20112"/>
            <a:ext cx="7681210" cy="43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0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140053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понятия: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700" y="2052925"/>
            <a:ext cx="7632732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u="sng" dirty="0" smtClean="0">
                <a:solidFill>
                  <a:schemeClr val="tx1">
                    <a:lumMod val="95000"/>
                  </a:schemeClr>
                </a:solidFill>
              </a:rPr>
              <a:t>Агрессия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– мотивированное деструктивное поведение, противоречащее правилам и нормам существования людей в обществе, наносящее  психологический или физический  вред.</a:t>
            </a:r>
          </a:p>
          <a:p>
            <a:pPr marL="0" indent="0" algn="just">
              <a:buNone/>
            </a:pPr>
            <a:r>
              <a:rPr lang="ru-RU" sz="2400" i="1" u="sng" dirty="0" smtClean="0">
                <a:solidFill>
                  <a:schemeClr val="tx1">
                    <a:lumMod val="95000"/>
                  </a:schemeClr>
                </a:solidFill>
              </a:rPr>
              <a:t>Агрессивность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свойство личности, выражающееся в готовности к агрессии.</a:t>
            </a:r>
          </a:p>
          <a:p>
            <a:pPr marL="0" indent="0" algn="just">
              <a:buNone/>
            </a:pPr>
            <a:endParaRPr lang="ru-RU" sz="36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Виды </a:t>
            </a:r>
            <a:r>
              <a:rPr lang="ru-RU" dirty="0" smtClean="0">
                <a:solidFill>
                  <a:schemeClr val="tx1"/>
                </a:solidFill>
              </a:rPr>
              <a:t>агрессии: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(по </a:t>
            </a:r>
            <a:r>
              <a:rPr lang="ru-RU" sz="2200" dirty="0" err="1" smtClean="0">
                <a:solidFill>
                  <a:schemeClr val="tx1"/>
                </a:solidFill>
              </a:rPr>
              <a:t>Басса</a:t>
            </a:r>
            <a:r>
              <a:rPr lang="ru-RU" sz="2200" dirty="0" smtClean="0">
                <a:solidFill>
                  <a:schemeClr val="tx1"/>
                </a:solidFill>
              </a:rPr>
              <a:t> А. и </a:t>
            </a:r>
            <a:r>
              <a:rPr lang="ru-RU" sz="2200" dirty="0" err="1" smtClean="0">
                <a:solidFill>
                  <a:schemeClr val="tx1"/>
                </a:solidFill>
              </a:rPr>
              <a:t>Дарка</a:t>
            </a:r>
            <a:r>
              <a:rPr lang="ru-RU" sz="2200" dirty="0" smtClean="0">
                <a:solidFill>
                  <a:schemeClr val="tx1"/>
                </a:solidFill>
              </a:rPr>
              <a:t> А.)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Физическая  (укусы, толчки, пинки, драки, причинение боли).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Вербальная  (угрозы, ругань, крики).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Раздражение   (вспыльчивость, грубость, ненависть, антипатия).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Косвенная агрессия (злобные сплетни, насмешки, топанье ногами, битьё кулаками по столу, интриги).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Негативизм (пассивная агрессия, отказ выполнять  просьбы, задания,  саботаж, игнорирование, длительное молчание)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6.     </a:t>
            </a:r>
            <a:r>
              <a:rPr lang="ru-RU" sz="2400" dirty="0" err="1" smtClean="0"/>
              <a:t>Аутоагрессия</a:t>
            </a:r>
            <a:r>
              <a:rPr lang="ru-RU" sz="2400" dirty="0" smtClean="0"/>
              <a:t> (самообвинения, самоуничижения, нанесение телесных повреждений, суицид).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928992" cy="93487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Причины </a:t>
            </a:r>
            <a:r>
              <a:rPr lang="ru-RU" sz="3600" dirty="0" smtClean="0">
                <a:solidFill>
                  <a:schemeClr val="tx1"/>
                </a:solidFill>
              </a:rPr>
              <a:t>агрессии: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 smtClean="0">
                <a:solidFill>
                  <a:schemeClr val="tx1">
                    <a:lumMod val="95000"/>
                  </a:schemeClr>
                </a:solidFill>
              </a:rPr>
              <a:t>Осознанно, а у детей чаще бессознательно, агрессия может использоваться, как:</a:t>
            </a:r>
          </a:p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Средство достижения цели</a:t>
            </a:r>
          </a:p>
          <a:p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пособ психологической разрядки</a:t>
            </a:r>
          </a:p>
          <a:p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пособ удовлетворения потребности в самоутверждении и самореализации</a:t>
            </a:r>
          </a:p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Защитная реакция на психологический, физический дискомфорт</a:t>
            </a:r>
          </a:p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Стремление к власти</a:t>
            </a:r>
          </a:p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Реакция на фрустрацию (неудовлетворённость потребности)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72816"/>
            <a:ext cx="7704856" cy="3995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ru-RU" sz="1700" u="sng" dirty="0" smtClean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Агрессия  </a:t>
            </a:r>
            <a:r>
              <a:rPr lang="ru-RU" sz="1700" u="sng" dirty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может </a:t>
            </a:r>
            <a:r>
              <a:rPr lang="ru-RU" sz="1700" u="sng" dirty="0" smtClean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проявляться </a:t>
            </a:r>
            <a:r>
              <a:rPr lang="ru-RU" sz="1700" u="sng" dirty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как следствие: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соматических заболеваний, нарушений в работе отделов мозга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высокой возбудимости, особенностей нервной системы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копирования поведения членов семьи, персонажей фильмов, игр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непоследовательности и несогласованности стилей и методов  родительского воспитания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недостаточной развитости интеллекта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отсутствия коммуникативных  навыков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solidFill>
                  <a:prstClr val="white">
                    <a:lumMod val="95000"/>
                  </a:prstClr>
                </a:solidFill>
                <a:ea typeface="+mj-ea"/>
                <a:cs typeface="+mj-cs"/>
              </a:rPr>
              <a:t>жестокого отношения значимых  взрослых к ребёнку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endParaRPr lang="ru-RU" sz="1700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328" y="620688"/>
            <a:ext cx="7055380" cy="140053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Социализация</a:t>
            </a:r>
            <a:endParaRPr lang="ru-RU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По </a:t>
            </a:r>
            <a:r>
              <a:rPr lang="ru-RU" sz="2400" dirty="0" smtClean="0"/>
              <a:t>мере взросления ребёнка проявления агрессивности  всё больше зависят от </a:t>
            </a:r>
            <a:r>
              <a:rPr lang="ru-RU" sz="2400" u="sng" dirty="0" smtClean="0"/>
              <a:t>реакции и отношения родителей</a:t>
            </a:r>
            <a:r>
              <a:rPr lang="ru-RU" sz="2400" dirty="0" smtClean="0"/>
              <a:t> к формам поведения.</a:t>
            </a:r>
          </a:p>
          <a:p>
            <a:pPr marL="0" indent="0" algn="just">
              <a:buNone/>
            </a:pPr>
            <a:r>
              <a:rPr lang="ru-RU" sz="2400" dirty="0" smtClean="0"/>
              <a:t>Культурная среда,  семейные традиции, эмоциональный фон отношения родителей к ребёнку, подкрепление того или иного поведения ребёнка  членами семьи играют  важнейшую  роль в </a:t>
            </a:r>
            <a:r>
              <a:rPr lang="ru-RU" sz="2400" dirty="0" smtClean="0"/>
              <a:t>процессе </a:t>
            </a:r>
            <a:r>
              <a:rPr lang="ru-RU" sz="2400" dirty="0" smtClean="0"/>
              <a:t>научения ребёнка контролю  за эмоциональными проявлениями.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</a:rPr>
              <a:t>Ошибки взрослых, 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способствующие агрессивности детей: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96352"/>
            <a:ext cx="7920880" cy="4752528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anose="020B0604020202020204" pitchFamily="34" charset="0"/>
              <a:buAutoNum type="arabicPeriod"/>
            </a:pPr>
            <a:r>
              <a:rPr lang="ru-RU" sz="2000" dirty="0"/>
              <a:t>Личный пример взрослого, позволяющий ребёнку считать, что агрессивное поведение </a:t>
            </a:r>
            <a:r>
              <a:rPr lang="ru-RU" sz="2000" dirty="0" smtClean="0"/>
              <a:t>допустимо, </a:t>
            </a:r>
            <a:r>
              <a:rPr lang="ru-RU" sz="2000" dirty="0" smtClean="0"/>
              <a:t>регулярное  потребление контента,  где насилие и жестокость  транслируются в качестве нормативного поведения.</a:t>
            </a:r>
            <a:endParaRPr lang="ru-RU" sz="2000" dirty="0"/>
          </a:p>
          <a:p>
            <a:pPr marL="457200" indent="-457200" algn="just">
              <a:buAutoNum type="arabicPeriod"/>
            </a:pPr>
            <a:r>
              <a:rPr lang="ru-RU" sz="2000" dirty="0" smtClean="0"/>
              <a:t>Снисходительность, попустительское, нейтральное  отношение к проявлению агрессии создаёт у ребёнка ложное ощущение, что любое поведение приемлемо.</a:t>
            </a:r>
          </a:p>
          <a:p>
            <a:pPr marL="457200" indent="-457200" algn="just">
              <a:buAutoNum type="arabicPeriod"/>
            </a:pPr>
            <a:r>
              <a:rPr lang="ru-RU" sz="2000" dirty="0" smtClean="0"/>
              <a:t>Слишком строгое, резкое,  жёсткое наказание  ребёнка за проявления агрессивности  может провоцировать  новые  агрессивные проявления.</a:t>
            </a:r>
            <a:endParaRPr lang="ru-RU" sz="2000" dirty="0"/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7560840" cy="430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ru-RU" sz="3200" b="1" dirty="0">
                <a:ea typeface="+mj-ea"/>
                <a:cs typeface="+mj-cs"/>
              </a:rPr>
              <a:t>П</a:t>
            </a:r>
            <a:r>
              <a:rPr lang="ru-RU" sz="3200" dirty="0" smtClean="0">
                <a:ea typeface="+mj-ea"/>
                <a:cs typeface="+mj-cs"/>
              </a:rPr>
              <a:t>рофилактикой </a:t>
            </a:r>
            <a:r>
              <a:rPr lang="ru-RU" sz="3200" dirty="0">
                <a:ea typeface="+mj-ea"/>
                <a:cs typeface="+mj-cs"/>
              </a:rPr>
              <a:t>детской агрессивности  может служить </a:t>
            </a:r>
            <a:endParaRPr lang="ru-RU" sz="3200" dirty="0" smtClean="0">
              <a:ea typeface="+mj-ea"/>
              <a:cs typeface="+mj-cs"/>
            </a:endParaRPr>
          </a:p>
          <a:p>
            <a:pPr lvl="0" defTabSz="457200">
              <a:spcBef>
                <a:spcPts val="1000"/>
              </a:spcBef>
              <a:buClr>
                <a:srgbClr val="ACD433"/>
              </a:buClr>
              <a:buSzPct val="80000"/>
            </a:pPr>
            <a:endParaRPr lang="ru-RU" sz="3200" dirty="0">
              <a:ea typeface="+mj-ea"/>
              <a:cs typeface="+mj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ea typeface="+mj-ea"/>
                <a:cs typeface="+mj-cs"/>
              </a:rPr>
              <a:t>создание  безопасной, благоприятной эмоциональной атмосферы в окружении ребёнка,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ea typeface="+mj-ea"/>
                <a:cs typeface="+mj-cs"/>
              </a:rPr>
              <a:t>исключение агрессивного контента,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ea typeface="+mj-ea"/>
                <a:cs typeface="+mj-cs"/>
              </a:rPr>
              <a:t>неотвратимое, однозначно  негативное,  эмоционально выраженное реагирование на агрессивное поведение ребёнка.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700" dirty="0">
                <a:ea typeface="+mj-ea"/>
                <a:cs typeface="+mj-cs"/>
              </a:rPr>
              <a:t>умеренное, но чувствительное наказание за агрессивное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280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728" y="404664"/>
            <a:ext cx="8928992" cy="104866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/>
                </a:solidFill>
                <a:effectLst/>
              </a:rPr>
              <a:t>Как </a:t>
            </a:r>
            <a:r>
              <a:rPr lang="ru-RU" sz="3000" dirty="0" smtClean="0">
                <a:solidFill>
                  <a:schemeClr val="tx1"/>
                </a:solidFill>
                <a:effectLst/>
              </a:rPr>
              <a:t>помочь </a:t>
            </a:r>
            <a:r>
              <a:rPr lang="ru-RU" sz="3000" dirty="0" smtClean="0">
                <a:solidFill>
                  <a:schemeClr val="tx1"/>
                </a:solidFill>
                <a:effectLst/>
              </a:rPr>
              <a:t>ребёнку, склонному к агрессивному поведению?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802" y="1628800"/>
            <a:ext cx="8712968" cy="496855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Демонстрировать личный пример уравновешенного поведения в любой ситуации.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Научить выражать  гнев  приемлемыми безопасными для себя и окружающих способами.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Научить безопасным  приёмам  телесного выражения  агрессии, навыкам  </a:t>
            </a:r>
            <a:r>
              <a:rPr lang="ru-RU" sz="2400" dirty="0" err="1" smtClean="0"/>
              <a:t>саморегуляции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Научить </a:t>
            </a:r>
            <a:r>
              <a:rPr lang="ru-RU" sz="2400" dirty="0" smtClean="0"/>
              <a:t>коммуникативным   приёмам профилактики агрессии.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Стимулировать и подкреплять  желаемые формы поведения ребёнка.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Создать   условия и атмосферу, предупреждающие возникновение агрессивного поведения.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69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78de0d1cd954d3e63ee5db6ecd4c4459ff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2675</TotalTime>
  <Words>716</Words>
  <Application>Microsoft Office PowerPoint</Application>
  <PresentationFormat>Экран (4:3)</PresentationFormat>
  <Paragraphs>78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Ион</vt:lpstr>
      <vt:lpstr>     Детская агрессия  </vt:lpstr>
      <vt:lpstr>Основные понятия:</vt:lpstr>
      <vt:lpstr>Виды агрессии:  (по Басса А. и Дарка А.)</vt:lpstr>
      <vt:lpstr>Причины агрессии:</vt:lpstr>
      <vt:lpstr>Презентация PowerPoint</vt:lpstr>
      <vt:lpstr>Социализация</vt:lpstr>
      <vt:lpstr>Ошибки взрослых,  способствующие агрессивности детей:</vt:lpstr>
      <vt:lpstr>Презентация PowerPoint</vt:lpstr>
      <vt:lpstr>Как помочь ребёнку, склонному к агрессивному поведению?</vt:lpstr>
      <vt:lpstr>Варианты приемлемого выражения гнева</vt:lpstr>
      <vt:lpstr>Презентация PowerPoint</vt:lpstr>
      <vt:lpstr>Презентация PowerPoint</vt:lpstr>
      <vt:lpstr>Презентация PowerPoint</vt:lpstr>
      <vt:lpstr>Создание условий и атмосферы, предупреждающей агрессивное поведение. </vt:lpstr>
      <vt:lpstr>И помните: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абстракция</dc:title>
  <dc:creator>obstinate</dc:creator>
  <dc:description>Шаблон презентации с сайта https://presentation-creation.ru/</dc:description>
  <cp:lastModifiedBy>User</cp:lastModifiedBy>
  <cp:revision>820</cp:revision>
  <dcterms:created xsi:type="dcterms:W3CDTF">2018-02-25T09:09:03Z</dcterms:created>
  <dcterms:modified xsi:type="dcterms:W3CDTF">2026-01-09T16:10:57Z</dcterms:modified>
</cp:coreProperties>
</file>